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  <p:sldMasterId id="2147483791" r:id="rId2"/>
    <p:sldMasterId id="2147483792" r:id="rId3"/>
  </p:sldMasterIdLst>
  <p:notesMasterIdLst>
    <p:notesMasterId r:id="rId35"/>
  </p:notesMasterIdLst>
  <p:sldIdLst>
    <p:sldId id="256" r:id="rId4"/>
    <p:sldId id="306" r:id="rId5"/>
    <p:sldId id="351" r:id="rId6"/>
    <p:sldId id="419" r:id="rId7"/>
    <p:sldId id="413" r:id="rId8"/>
    <p:sldId id="423" r:id="rId9"/>
    <p:sldId id="399" r:id="rId10"/>
    <p:sldId id="366" r:id="rId11"/>
    <p:sldId id="414" r:id="rId12"/>
    <p:sldId id="415" r:id="rId13"/>
    <p:sldId id="422" r:id="rId14"/>
    <p:sldId id="445" r:id="rId15"/>
    <p:sldId id="308" r:id="rId16"/>
    <p:sldId id="430" r:id="rId17"/>
    <p:sldId id="416" r:id="rId18"/>
    <p:sldId id="417" r:id="rId19"/>
    <p:sldId id="431" r:id="rId20"/>
    <p:sldId id="525" r:id="rId21"/>
    <p:sldId id="491" r:id="rId22"/>
    <p:sldId id="526" r:id="rId23"/>
    <p:sldId id="524" r:id="rId24"/>
    <p:sldId id="432" r:id="rId25"/>
    <p:sldId id="433" r:id="rId26"/>
    <p:sldId id="411" r:id="rId27"/>
    <p:sldId id="401" r:id="rId28"/>
    <p:sldId id="434" r:id="rId29"/>
    <p:sldId id="527" r:id="rId30"/>
    <p:sldId id="461" r:id="rId31"/>
    <p:sldId id="420" r:id="rId32"/>
    <p:sldId id="368" r:id="rId33"/>
    <p:sldId id="287" r:id="rId34"/>
  </p:sldIdLst>
  <p:sldSz cx="12188825" cy="6858000"/>
  <p:notesSz cx="6858000" cy="9144000"/>
  <p:embeddedFontLst>
    <p:embeddedFont>
      <p:font typeface="Merriweather Sans" pitchFamily="2" charset="77"/>
      <p:regular r:id="rId36"/>
      <p:bold r:id="rId37"/>
      <p:italic r:id="rId38"/>
      <p:boldItalic r:id="rId39"/>
    </p:embeddedFont>
    <p:embeddedFont>
      <p:font typeface="Poppins Medium" panose="020B0604020202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F0302020204030204" pitchFamily="34" charset="0"/>
      <p:regular r:id="rId48"/>
      <p:bold r:id="rId49"/>
      <p:italic r:id="rId50"/>
      <p:boldItalic r:id="rId51"/>
    </p:embeddedFont>
    <p:embeddedFont>
      <p:font typeface="Roboto Medium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394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AE2"/>
    <a:srgbClr val="E38194"/>
    <a:srgbClr val="FFFFFF"/>
    <a:srgbClr val="A7E3B3"/>
    <a:srgbClr val="4DE354"/>
    <a:srgbClr val="FFE6CC"/>
    <a:srgbClr val="FFF2CC"/>
    <a:srgbClr val="CCFFCC"/>
    <a:srgbClr val="FFFAB2"/>
    <a:srgbClr val="FDF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A1F375-83D2-49B6-B6D9-1E75FAB2CD22}">
  <a:tblStyle styleId="{F9A1F375-83D2-49B6-B6D9-1E75FAB2C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6"/>
    <p:restoredTop sz="97850"/>
  </p:normalViewPr>
  <p:slideViewPr>
    <p:cSldViewPr snapToGrid="0">
      <p:cViewPr varScale="1">
        <p:scale>
          <a:sx n="228" d="100"/>
          <a:sy n="228" d="100"/>
        </p:scale>
        <p:origin x="200" y="584"/>
      </p:cViewPr>
      <p:guideLst>
        <p:guide orient="horz" pos="2160"/>
        <p:guide pos="3839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f58836269_9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I'm Charles Wilson, Staff Product Cybersecurity Architect at Torc Robotics.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presentation will cover an overview of threat modeling.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1" name="Google Shape;871;g8f58836269_9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So, what is a threat model?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Fundamentally, it can be a representation of the system's data flows, its data stores, and the interactors.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Alternately, it can be considered a collection of views of a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Finally, it's an engineering design document.</a:t>
            </a:r>
          </a:p>
        </p:txBody>
      </p:sp>
    </p:spTree>
    <p:extLst>
      <p:ext uri="{BB962C8B-B14F-4D97-AF65-F5344CB8AC3E}">
        <p14:creationId xmlns:p14="http://schemas.microsoft.com/office/powerpoint/2010/main" val="789793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Let's consider the NIST Guide to Data-Centric System Threat Modeling and the five stages that it breaks up the threat modeling lifecycle into.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first of these is to diagram.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entails establishing what the system looks like in terms of the system’s data flows.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second stage is that of identification.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Here you take the diagram created in the first stage and apply a set of rules to identify deficiencies in the design.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third stage is that of investigation, where you determine what the fundamental issues are and how they should be corrected.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fourth stage is that of mitigation, where you go about the process of correcting the deficiencies.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Finally, in the fifth stage, you validate that you correctly mitigated the deficiencies.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>
          <a:extLst>
            <a:ext uri="{FF2B5EF4-FFF2-40B4-BE49-F238E27FC236}">
              <a16:creationId xmlns:a16="http://schemas.microsoft.com/office/drawing/2014/main" id="{DED3A8AC-4574-3B27-2340-F7A6DF3E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>
            <a:extLst>
              <a:ext uri="{FF2B5EF4-FFF2-40B4-BE49-F238E27FC236}">
                <a16:creationId xmlns:a16="http://schemas.microsoft.com/office/drawing/2014/main" id="{F2ED827C-F540-2B13-EEBA-54264C1DE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>
            <a:extLst>
              <a:ext uri="{FF2B5EF4-FFF2-40B4-BE49-F238E27FC236}">
                <a16:creationId xmlns:a16="http://schemas.microsoft.com/office/drawing/2014/main" id="{BF1D9E20-15C5-889E-4912-02CA70151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So, now let's look within the context of the AVCDL and see how NIST’s threat modeling lifecycle corresponds to processes within the AVCDL.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If we take the diagram, identify, and investigate stages of the lifecycle we can see that those map onto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threat modeling within the design phase.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Next, we have mitigate, and it corresponds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all the activities within the implementation phase because those processes all contribute to the mitigation of the deficiency.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finally, validation is mapped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threat modeling review within the verification phase where we confirm we've eliminated the deficiency.</a:t>
            </a:r>
          </a:p>
        </p:txBody>
      </p:sp>
    </p:spTree>
    <p:extLst>
      <p:ext uri="{BB962C8B-B14F-4D97-AF65-F5344CB8AC3E}">
        <p14:creationId xmlns:p14="http://schemas.microsoft.com/office/powerpoint/2010/main" val="151149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Here’s the threat modeling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Within the process, we undertake three individual activities, </a:t>
            </a:r>
            <a:r>
              <a:rPr lang="en-US" sz="1400" b="1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threat model creation</a:t>
            </a: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threat model analysis</a:t>
            </a: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400" b="1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threat candidate triage</a:t>
            </a: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Let’s examine each of these in turn.</a:t>
            </a:r>
          </a:p>
        </p:txBody>
      </p:sp>
    </p:spTree>
    <p:extLst>
      <p:ext uri="{BB962C8B-B14F-4D97-AF65-F5344CB8AC3E}">
        <p14:creationId xmlns:p14="http://schemas.microsoft.com/office/powerpoint/2010/main" val="105056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model creation activity,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development SME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the threat modeling SME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the system design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create a threat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 let’s consider a simple system and how a threat model for it might be realized.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9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dirty="0">
                <a:cs typeface="Calibri" panose="020F0502020204030204" pitchFamily="34" charset="0"/>
              </a:rPr>
              <a:t>ere's a block view of a simple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You'll note this is not an automotive system, but it is a system that anyone can relate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On the right, you have an interactor, an administrator who is interacting with the system via two modalities,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the first is a web browser and the second a terminal.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On the left (the system of interest), we have a web server and a console interface that the administrator is interacting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Both are communicating with the core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That core service and terminal interface have configuration and application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We have multiple processes.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We have read-only and read-write data stores.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cs typeface="Calibri" panose="020F0502020204030204" pitchFamily="34" charset="0"/>
              </a:rPr>
              <a:t>And we have different types of data flows.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9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We can create a high-level data flow diagram from the block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All entities within the block view have a one-to-one correspondence within the DFD realm at this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We have only two trust boundaries.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One between the core service, the web server and the console interface.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marR="0" indent="0" algn="just">
              <a:spcAft>
                <a:spcPts val="12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And another between the web server browser pair and the console interface terminal pair.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It’s important to note that this is just the highest level DFD for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Much more detail is exposed during the modeling activity, but that is covered in the model creation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131506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model analysis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element’s threat model is taken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threat modeling SME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analyzed with respect to the updated development requirements. Any identified deficiencies are put into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list of threat candidates.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97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>
          <a:extLst>
            <a:ext uri="{FF2B5EF4-FFF2-40B4-BE49-F238E27FC236}">
              <a16:creationId xmlns:a16="http://schemas.microsoft.com/office/drawing/2014/main" id="{E689D9E0-754E-EE9F-2E30-73F6938FB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>
            <a:extLst>
              <a:ext uri="{FF2B5EF4-FFF2-40B4-BE49-F238E27FC236}">
                <a16:creationId xmlns:a16="http://schemas.microsoft.com/office/drawing/2014/main" id="{4D50E9D5-6405-D16F-5AD2-157FF1848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>
            <a:extLst>
              <a:ext uri="{FF2B5EF4-FFF2-40B4-BE49-F238E27FC236}">
                <a16:creationId xmlns:a16="http://schemas.microsoft.com/office/drawing/2014/main" id="{EE392644-D76F-D6C0-2D16-7FC85F252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Analysis of the DFD is performed by considering each data flow crossing a trust boundary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and determining whether any of the applicable cybersecurity requirements are violated.</a:t>
            </a:r>
          </a:p>
        </p:txBody>
      </p:sp>
    </p:spTree>
    <p:extLst>
      <p:ext uri="{BB962C8B-B14F-4D97-AF65-F5344CB8AC3E}">
        <p14:creationId xmlns:p14="http://schemas.microsoft.com/office/powerpoint/2010/main" val="390814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As a reminder, this is the resource access working model covered in the cybersecurity requirements material.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We have a requester making a request to a resource owner to perform an operation on the resource.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Any status and data are then returned to the requester.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In some situations, the transaction may be subject to logging.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6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diagram shows the overall AVCDL training path.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If you're taking this training, it's assumed that you've already completed the AVCDL overview training, and additionally, that you've completed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• Requirements Taxonomy,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• Security Requirements,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• Secure Design Principles,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• Apply Secure Design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• Threat Prioritization Plan training.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training will cover an overview of Threat Modeling.</a:t>
            </a:r>
          </a:p>
        </p:txBody>
      </p:sp>
    </p:spTree>
    <p:extLst>
      <p:ext uri="{BB962C8B-B14F-4D97-AF65-F5344CB8AC3E}">
        <p14:creationId xmlns:p14="http://schemas.microsoft.com/office/powerpoint/2010/main" val="3053854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>
          <a:extLst>
            <a:ext uri="{FF2B5EF4-FFF2-40B4-BE49-F238E27FC236}">
              <a16:creationId xmlns:a16="http://schemas.microsoft.com/office/drawing/2014/main" id="{461B0F63-A9B8-C897-422B-94B87187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>
            <a:extLst>
              <a:ext uri="{FF2B5EF4-FFF2-40B4-BE49-F238E27FC236}">
                <a16:creationId xmlns:a16="http://schemas.microsoft.com/office/drawing/2014/main" id="{C21971F8-C22B-BE9F-A9C6-29598E5F2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>
            <a:extLst>
              <a:ext uri="{FF2B5EF4-FFF2-40B4-BE49-F238E27FC236}">
                <a16:creationId xmlns:a16="http://schemas.microsoft.com/office/drawing/2014/main" id="{EC233B29-46F9-A83E-0801-3FCE3E08D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Let’s consider this from the standpoint of the data flows themselves.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A request comes in, has source, destination, there's payload.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There may be integrity checks.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That payload is a command with optional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The command will either perform a write operation, in which case there's a value in,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or a read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The result of the operation comes back as a write status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or read data that goes into a payload which forms a response.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2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Finally, in red we see the cybersecurity properties and where controls would be applied.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cs typeface="Calibri" panose="020F0502020204030204" pitchFamily="34" charset="0"/>
              </a:rPr>
              <a:t>It’s important to keep in mind that not all cybersecurity requirements (controls) can be reasoned upon within the context of threat modeling.</a:t>
            </a:r>
          </a:p>
        </p:txBody>
      </p:sp>
    </p:spTree>
    <p:extLst>
      <p:ext uri="{BB962C8B-B14F-4D97-AF65-F5344CB8AC3E}">
        <p14:creationId xmlns:p14="http://schemas.microsoft.com/office/powerpoint/2010/main" val="208933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final activity in the threat modeling workflow is that of triaging.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threat modeling and the development SMEs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review each of the threat candidates and determine whether they are valid.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Non-applicable threat candidates are used to update the element’s threat model to account for their use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valid threats form the list of triaged threat candidates.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will be fed into the standard threat ranking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threat ranking system is described in the threat prioritization plan material.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threat model report is generated which tells us what the disposition of the threat modeling exercise is.</a:t>
            </a:r>
          </a:p>
        </p:txBody>
      </p:sp>
    </p:spTree>
    <p:extLst>
      <p:ext uri="{BB962C8B-B14F-4D97-AF65-F5344CB8AC3E}">
        <p14:creationId xmlns:p14="http://schemas.microsoft.com/office/powerpoint/2010/main" val="1496251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Feedback is core to a cyclic implementation methodology and is the topic of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Understanding Cybersecurity Risk Freshness in an AVCDL Context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elaboration document.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 we can see,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phase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has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which channels through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prioritization process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eventually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into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issue tracking system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feedback can return to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design review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also 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phase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strike="noStrike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or to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element requirements review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requirements phase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545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 mentioned earlier, we perform a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verification phase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 ensure that deficiencies identified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phase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have been addressed.</a:t>
            </a:r>
          </a:p>
        </p:txBody>
      </p:sp>
    </p:spTree>
    <p:extLst>
      <p:ext uri="{BB962C8B-B14F-4D97-AF65-F5344CB8AC3E}">
        <p14:creationId xmlns:p14="http://schemas.microsoft.com/office/powerpoint/2010/main" val="3135049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 illustrate how threat model verification fits into the V-model view,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let’s look at this diagram taken from the elaboration document entitled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Understanding Verification and Validation in an AVCDL Context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shows how particular artifacts, created in earlier stages,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are verified in later stages.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this case, we can see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created 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later reviewed 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verification phase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Additionally, you can see how particular downstream outputs of activities like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rely on various upstream outputs of activities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security design review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6146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 it occurs 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verification phase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feedback from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review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may have impact in additional places when compared with that of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 we can see,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verification phase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has feedback which channels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prioritization process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eventually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into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issue tracking system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feedback can return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element implementation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 phase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element design review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phase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, 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element requirements review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 phase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864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AVCDL materials, both in source and distribution forms, are available on our GitHub site, as shown here.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the size of the repository, it's recommended that you either clone the repository or download a ZIP archive of it, if you're not familiar with using git.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Instructions for downloading a ZIP archive are linked to on the repository’s front page.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87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set of training videos have been created to cover various aspects of the AVCDL that follow the training path found in the AVCDL primary document.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It's important to note that all AVCDL materials except for the introductory blog posts are intended for product cybersecurity engineering practitioners.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89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you have completed all the trainings related to 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threat modeling</a:t>
            </a:r>
            <a:r>
              <a:rPr lang="en-US" sz="1400" dirty="0"/>
              <a:t>, you can proceed to one of the other trainings at this level.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/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These are: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/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Attack Surface Analysis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Penetration Testing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endParaRPr lang="en-US" sz="1400" dirty="0"/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and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endParaRPr lang="en-US" sz="1400" dirty="0"/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Vulnerability Identification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endParaRPr lang="en-US" sz="140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400" dirty="0"/>
              <a:t>Additionally, if you’ve completed </a:t>
            </a:r>
            <a:r>
              <a:rPr lang="en-US" sz="1400" b="1" dirty="0"/>
              <a:t>Secure Coding </a:t>
            </a:r>
            <a:r>
              <a:rPr lang="en-US" sz="1400" dirty="0"/>
              <a:t>and its prerequisites you can also proceed to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/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Static analysis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Dynamic analysis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Fuzz testing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endParaRPr lang="en-US" sz="1400" dirty="0"/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and</a:t>
            </a:r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endParaRPr lang="en-US" sz="1400" dirty="0"/>
          </a:p>
          <a:p>
            <a:pPr marL="285750" marR="0" indent="-285750" algn="just">
              <a:spcBef>
                <a:spcPts val="0"/>
              </a:spcBef>
              <a:spcAft>
                <a:spcPts val="1200"/>
              </a:spcAft>
            </a:pPr>
            <a:r>
              <a:rPr lang="en-US" sz="1400" b="1" dirty="0"/>
              <a:t>Secure Code Review</a:t>
            </a:r>
          </a:p>
        </p:txBody>
      </p:sp>
    </p:spTree>
    <p:extLst>
      <p:ext uri="{BB962C8B-B14F-4D97-AF65-F5344CB8AC3E}">
        <p14:creationId xmlns:p14="http://schemas.microsoft.com/office/powerpoint/2010/main" val="370173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When thinking about cybersecurity, and especially when they hear terminology like threat modeling and penetration testing,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most people if they're not cybersecurity practitioners, tend to have this idea that cybersecurity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[break]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some black art done in darkroom by people with hoodies and that it is impenetrable.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reality, cybersecurity at the product level is something more akin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[break]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 open kitchen, where we can observe all the processes that are going on, and look for areas where issues may arise that may result in harm.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Threat modeling is one of these.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We're going to be talking about how we look at the processes that exist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determine whether there are issues in those processes because of deficiencies in design.</a:t>
            </a:r>
          </a:p>
        </p:txBody>
      </p:sp>
    </p:spTree>
    <p:extLst>
      <p:ext uri="{BB962C8B-B14F-4D97-AF65-F5344CB8AC3E}">
        <p14:creationId xmlns:p14="http://schemas.microsoft.com/office/powerpoint/2010/main" val="4252469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l"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 are references to the source material used in the creation of this presentation.</a:t>
            </a:r>
          </a:p>
          <a:p>
            <a:pPr marL="158750" indent="0" algn="l"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l"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They'll also be included in the video description.</a:t>
            </a:r>
          </a:p>
          <a:p>
            <a:pPr marL="158750" indent="0" algn="l"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l"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Additionally, this presentation’s source material will be provided on the AVCDL GitHub repository.</a:t>
            </a:r>
          </a:p>
        </p:txBody>
      </p:sp>
    </p:spTree>
    <p:extLst>
      <p:ext uri="{BB962C8B-B14F-4D97-AF65-F5344CB8AC3E}">
        <p14:creationId xmlns:p14="http://schemas.microsoft.com/office/powerpoint/2010/main" val="466772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(carry over to fit time)</a:t>
            </a:r>
          </a:p>
        </p:txBody>
      </p:sp>
    </p:spTree>
    <p:extLst>
      <p:ext uri="{BB962C8B-B14F-4D97-AF65-F5344CB8AC3E}">
        <p14:creationId xmlns:p14="http://schemas.microsoft.com/office/powerpoint/2010/main" val="73593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0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0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Let’s review how the AVCDL addresses our two major concerns within cybersecurity, those being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deficiencies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 defects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43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combination of processes addressing both design deficiencies and implementation defects yield the highest level of certainty that we will attain sufficient cybersecurity rigor for the product.</a:t>
            </a:r>
          </a:p>
        </p:txBody>
      </p:sp>
    </p:spTree>
    <p:extLst>
      <p:ext uri="{BB962C8B-B14F-4D97-AF65-F5344CB8AC3E}">
        <p14:creationId xmlns:p14="http://schemas.microsoft.com/office/powerpoint/2010/main" val="345632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is within the processes addressing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design deficiencies,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where we find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You'll note it has a duel in the verification phase where we perform a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threat modeling review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allows us to ensure that those deficiencies that we identified in the design phase were in fact corrected in the verification phase.</a:t>
            </a:r>
          </a:p>
        </p:txBody>
      </p:sp>
    </p:spTree>
    <p:extLst>
      <p:ext uri="{BB962C8B-B14F-4D97-AF65-F5344CB8AC3E}">
        <p14:creationId xmlns:p14="http://schemas.microsoft.com/office/powerpoint/2010/main" val="2991322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Here’s the terminology as used within the context of the AVCDL.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It’s based on the threat modeling glossary proposed by Steven and Migues.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You'll notice that it has two distinct halves.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We're going to concentrate on the left half.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Now, unlike the attack surface analysis, which concerns itself only with establishment of the boundaries that essentially form the attack surface,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with threat modeling, we focus more on the actual vulnerabilities that data traversing the boundaries can yield.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These issues are defects.</a:t>
            </a:r>
          </a:p>
        </p:txBody>
      </p:sp>
    </p:spTree>
    <p:extLst>
      <p:ext uri="{BB962C8B-B14F-4D97-AF65-F5344CB8AC3E}">
        <p14:creationId xmlns:p14="http://schemas.microsoft.com/office/powerpoint/2010/main" val="202924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7" lvl="0" indent="-381006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15" lvl="1" indent="-349255" algn="ctr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2pPr>
            <a:lvl3pPr marL="1371622" lvl="2" indent="-349255" algn="ctr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3pPr>
            <a:lvl4pPr marL="1828831" lvl="3" indent="-349255" algn="ctr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4pPr>
            <a:lvl5pPr marL="2286038" lvl="4" indent="-349255" algn="ctr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5pPr>
            <a:lvl6pPr marL="2743246" lvl="5" indent="-349255" algn="ctr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6pPr>
            <a:lvl7pPr marL="3200453" lvl="6" indent="-349255" algn="ctr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7pPr>
            <a:lvl8pPr marL="3657661" lvl="7" indent="-349255" algn="ctr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8pPr>
            <a:lvl9pPr marL="4114868" lvl="8" indent="-349255" algn="ctr">
              <a:spcBef>
                <a:spcPts val="2099"/>
              </a:spcBef>
              <a:spcAft>
                <a:spcPts val="2099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7" name="Google Shape;597;p106"/>
          <p:cNvSpPr txBox="1">
            <a:spLocks noGrp="1"/>
          </p:cNvSpPr>
          <p:nvPr>
            <p:ph type="title"/>
          </p:nvPr>
        </p:nvSpPr>
        <p:spPr>
          <a:xfrm>
            <a:off x="455618" y="73152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06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50292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9" name="Google Shape;599;p106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0" name="Google Shape;600;p106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01" name="Google Shape;601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07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6" name="Google Shape;606;p107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07" name="Google Shape;60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0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08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3" name="Google Shape;613;p10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14" name="Google Shape;614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9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09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0" name="Google Shape;620;p109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1" name="Google Shape;621;p109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22" name="Google Shape;622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1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27" name="Google Shape;627;p11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1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9" name="Google Shape;629;p110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30" name="Google Shape;630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1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34" name="Google Shape;634;p111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11"/>
          <p:cNvSpPr txBox="1">
            <a:spLocks noGrp="1"/>
          </p:cNvSpPr>
          <p:nvPr>
            <p:ph type="subTitle" idx="1"/>
          </p:nvPr>
        </p:nvSpPr>
        <p:spPr>
          <a:xfrm>
            <a:off x="455626" y="1280160"/>
            <a:ext cx="50292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11"/>
          <p:cNvSpPr txBox="1">
            <a:spLocks noGrp="1"/>
          </p:cNvSpPr>
          <p:nvPr>
            <p:ph type="body" idx="3"/>
          </p:nvPr>
        </p:nvSpPr>
        <p:spPr>
          <a:xfrm>
            <a:off x="455626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111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38" name="Google Shape;63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2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12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12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4" name="Google Shape;64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13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9" name="Google Shape;649;p113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50" name="Google Shape;65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14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5" name="Google Shape;655;p114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6" name="Google Shape;656;p114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57" name="Google Shape;65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5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1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2" name="Google Shape;662;p115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63" name="Google Shape;663;p115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64" name="Google Shape;66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1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8" name="Google Shape;668;p116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16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0" name="Google Shape;670;p116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71" name="Google Shape;67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17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76" name="Google Shape;67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18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1" name="Google Shape;681;p118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82" name="Google Shape;682;p11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83" name="Google Shape;683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19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8" name="Google Shape;688;p11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9" name="Google Shape;689;p11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119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691" name="Google Shape;691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2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96" name="Google Shape;696;p120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7" name="Google Shape;697;p120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98" name="Google Shape;698;p12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99" name="Google Shape;69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3" name="Google Shape;703;p121"/>
          <p:cNvSpPr txBox="1">
            <a:spLocks noGrp="1"/>
          </p:cNvSpPr>
          <p:nvPr>
            <p:ph type="title"/>
          </p:nvPr>
        </p:nvSpPr>
        <p:spPr>
          <a:xfrm>
            <a:off x="455618" y="73152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4" name="Google Shape;704;p1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4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1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06" name="Google Shape;706;p121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7" name="Google Shape;707;p121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08" name="Google Shape;708;p12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22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2" name="Google Shape;712;p12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713" name="Google Shape;713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23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8" name="Google Shape;718;p12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12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0" name="Google Shape;720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2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4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24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5" name="Google Shape;725;p124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124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7" name="Google Shape;727;p124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8" name="Google Shape;728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25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33" name="Google Shape;733;p125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734" name="Google Shape;734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 userDrawn="1">
  <p:cSld name="1_Cover C">
    <p:bg>
      <p:bgPr>
        <a:solidFill>
          <a:srgbClr val="030A1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5623" y="2364060"/>
            <a:ext cx="8915583" cy="37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4"/>
          <p:cNvSpPr txBox="1"/>
          <p:nvPr/>
        </p:nvSpPr>
        <p:spPr>
          <a:xfrm>
            <a:off x="2486025" y="6212114"/>
            <a:ext cx="9247373" cy="41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This work was created by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Torc Robotics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and is licensed under the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Creative Commons Attribution-Share Alike (CC BY-SA-4.0)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License.</a:t>
            </a:r>
          </a:p>
          <a:p>
            <a:pPr algn="r"/>
            <a:r>
              <a:rPr lang="en-US" sz="1200" b="1" i="0" u="sng" strike="noStrike" cap="none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https://creativecommons.org/licenses/by/4.0/legalcode</a:t>
            </a:r>
            <a:endParaRPr lang="en-US" sz="1200" b="0" i="0" u="none" strike="noStrike" cap="none" dirty="0">
              <a:solidFill>
                <a:schemeClr val="bg1"/>
              </a:solidFill>
              <a:effectLst/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26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39" name="Google Shape;739;p126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0" name="Google Shape;740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2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27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5" name="Google Shape;745;p127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6" name="Google Shape;746;p127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7" name="Google Shape;747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2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2" name="Google Shape;752;p128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53" name="Google Shape;753;p128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54" name="Google Shape;754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8" name="Google Shape;758;p129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29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60" name="Google Shape;760;p129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61" name="Google Shape;761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2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130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66" name="Google Shape;766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1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1" name="Google Shape;771;p131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2" name="Google Shape;772;p131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73" name="Google Shape;773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3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2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8" name="Google Shape;778;p13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9" name="Google Shape;779;p132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0" name="Google Shape;780;p132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1" name="Google Shape;781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3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86" name="Google Shape;786;p133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87" name="Google Shape;787;p13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88" name="Google Shape;788;p13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9" name="Google Shape;789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3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93" name="Google Shape;793;p134"/>
          <p:cNvSpPr txBox="1">
            <a:spLocks noGrp="1"/>
          </p:cNvSpPr>
          <p:nvPr>
            <p:ph type="title"/>
          </p:nvPr>
        </p:nvSpPr>
        <p:spPr>
          <a:xfrm>
            <a:off x="455618" y="73152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3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95" name="Google Shape;795;p13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6" name="Google Shape;796;p134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97" name="Google Shape;797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135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02" name="Google Shape;802;p13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803" name="Google Shape;803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3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1_WHITE Subhead |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5623" y="731522"/>
            <a:ext cx="8915583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55669" y="457200"/>
            <a:ext cx="89154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438967" y="6400800"/>
            <a:ext cx="2946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31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194435" y="6400800"/>
            <a:ext cx="32445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6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36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08" name="Google Shape;808;p136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136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0" name="Google Shape;810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7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37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15" name="Google Shape;815;p137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137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37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8" name="Google Shape;818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13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23" name="Google Shape;823;p138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24" name="Google Shape;824;p13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138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26" name="Google Shape;82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3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30" name="Google Shape;830;p139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39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32" name="Google Shape;832;p139"/>
          <p:cNvSpPr txBox="1">
            <a:spLocks noGrp="1"/>
          </p:cNvSpPr>
          <p:nvPr>
            <p:ph type="subTitle" idx="1"/>
          </p:nvPr>
        </p:nvSpPr>
        <p:spPr>
          <a:xfrm>
            <a:off x="455626" y="1280160"/>
            <a:ext cx="50292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139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34" name="Google Shape;834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3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40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39" name="Google Shape;839;p14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840" name="Google Shape;84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4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1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4" name="Google Shape;844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4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2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8" name="Google Shape;848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4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4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3" name="Google Shape;853;p143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54" name="Google Shape;854;p14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4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56" name="Google Shape;856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4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4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" name="Google Shape;860;p144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44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62" name="Google Shape;862;p144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7635001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14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64" name="Google Shape;86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4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7" lvl="0" indent="-2286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868" name="Google Shape;868;p14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634833" y="493103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3"/>
          </p:nvPr>
        </p:nvSpPr>
        <p:spPr>
          <a:xfrm>
            <a:off x="455617" y="4476386"/>
            <a:ext cx="5164657" cy="16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4"/>
          </p:nvPr>
        </p:nvSpPr>
        <p:spPr>
          <a:xfrm>
            <a:off x="455617" y="6149897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1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634833" y="493100"/>
            <a:ext cx="457204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55618" y="2436582"/>
            <a:ext cx="11277716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1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5618" y="2364060"/>
            <a:ext cx="8915492" cy="403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20" y="18820"/>
            <a:ext cx="8501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747892" y="3262957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">
  <p:cSld name="Cover D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1636729" y="2586976"/>
            <a:ext cx="8915492" cy="16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Font typeface="Roboto Light"/>
              <a:buNone/>
              <a:defRPr sz="11500" b="0" i="0" cap="none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8990106" y="6123247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390006" y="2921624"/>
            <a:ext cx="8343325" cy="30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8990106" y="6123247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455617" y="5613708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2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457202"/>
            <a:ext cx="1222254" cy="62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55618" y="316673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Divider B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56" t="1279" r="624" b="279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55618" y="316673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2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9" y="6267099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455618" y="460683"/>
            <a:ext cx="8915492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64209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0" name="Google Shape;110;p2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2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2" name="Google Shape;122;p2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455619" y="481652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2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>
  <p:cSld name="WHITE 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455618" y="480449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8" name="Google Shape;138;p2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5" name="Google Shape;145;p3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3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" name="Google Shape;152;p3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7" lvl="0" indent="-381006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15" lvl="1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2pPr>
            <a:lvl3pPr marL="1371622" lvl="2" indent="-349255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3pPr>
            <a:lvl4pPr marL="1828831" lvl="3" indent="-349255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4pPr>
            <a:lvl5pPr marL="2286038" lvl="4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5pPr>
            <a:lvl6pPr marL="2743246" lvl="5" indent="-349255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6pPr>
            <a:lvl7pPr marL="3200453" lvl="6" indent="-349255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7pPr>
            <a:lvl8pPr marL="3657661" lvl="7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8pPr>
            <a:lvl9pPr marL="4114868" lvl="8" indent="-349255">
              <a:spcBef>
                <a:spcPts val="2099"/>
              </a:spcBef>
              <a:spcAft>
                <a:spcPts val="2099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3"/>
          </p:nvPr>
        </p:nvSpPr>
        <p:spPr>
          <a:xfrm>
            <a:off x="455619" y="460685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3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455618" y="47549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0" name="Google Shape;170;p3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455618" y="47270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7" name="Google Shape;177;p3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455618" y="47270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3"/>
          </p:nvPr>
        </p:nvSpPr>
        <p:spPr>
          <a:xfrm>
            <a:off x="455618" y="877824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455618" y="47270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3"/>
          </p:nvPr>
        </p:nvSpPr>
        <p:spPr>
          <a:xfrm>
            <a:off x="455619" y="877824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1" name="Google Shape;191;p3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455618" y="47270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6" name="Google Shape;196;p3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9" name="Google Shape;199;p3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4" name="Google Shape;204;p4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0" name="Google Shape;210;p4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497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7" lvl="0" indent="-34925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15" lvl="1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22" lvl="2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31" lvl="3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38" lvl="4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46" lvl="5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53" lvl="6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61" lvl="7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68" lvl="8" indent="-330205">
              <a:spcBef>
                <a:spcPts val="2099"/>
              </a:spcBef>
              <a:spcAft>
                <a:spcPts val="2099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7" lvl="0" indent="-34925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15" lvl="1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22" lvl="2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31" lvl="3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38" lvl="4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46" lvl="5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53" lvl="6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61" lvl="7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68" lvl="8" indent="-330205">
              <a:spcBef>
                <a:spcPts val="2099"/>
              </a:spcBef>
              <a:spcAft>
                <a:spcPts val="2099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2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6" name="Google Shape;216;p4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55618" y="491681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2" name="Google Shape;222;p4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6" name="Google Shape;226;p4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2" name="Google Shape;232;p4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9" name="Google Shape;239;p4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3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6" name="Google Shape;246;p4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8"/>
          <p:cNvSpPr txBox="1">
            <a:spLocks noGrp="1"/>
          </p:cNvSpPr>
          <p:nvPr>
            <p:ph type="body" idx="3"/>
          </p:nvPr>
        </p:nvSpPr>
        <p:spPr>
          <a:xfrm>
            <a:off x="455619" y="460685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3" name="Google Shape;253;p4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body" idx="1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p4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title"/>
          </p:nvPr>
        </p:nvSpPr>
        <p:spPr>
          <a:xfrm>
            <a:off x="455618" y="491681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4" name="Google Shape;264;p5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1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1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1" name="Google Shape;271;p5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2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76" name="Google Shape;276;p52"/>
          <p:cNvSpPr txBox="1">
            <a:spLocks noGrp="1"/>
          </p:cNvSpPr>
          <p:nvPr>
            <p:ph type="body" idx="3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2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8" name="Google Shape;278;p5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81" name="Google Shape;281;p53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body" idx="3"/>
          </p:nvPr>
        </p:nvSpPr>
        <p:spPr>
          <a:xfrm>
            <a:off x="455619" y="868681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5" name="Google Shape;285;p5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body" idx="1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0" name="Google Shape;290;p5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lank">
  <p:cSld name="NAVY Blank">
    <p:bg>
      <p:bgPr>
        <a:solidFill>
          <a:srgbClr val="030A14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3" name="Google Shape;293;p5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6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5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3" name="Google Shape;303;p5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8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58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09" name="Google Shape;309;p58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0" name="Google Shape;310;p5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13" name="Google Shape;313;p59"/>
          <p:cNvSpPr txBox="1">
            <a:spLocks noGrp="1"/>
          </p:cNvSpPr>
          <p:nvPr>
            <p:ph type="title"/>
          </p:nvPr>
        </p:nvSpPr>
        <p:spPr>
          <a:xfrm>
            <a:off x="455618" y="491681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9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59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6" name="Google Shape;316;p5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0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0" name="Google Shape;320;p6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1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61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6" name="Google Shape;326;p6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1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7" lvl="0" indent="-33020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15" lvl="1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22" lvl="2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31" lvl="3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38" lvl="4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46" lvl="5" indent="-330205">
              <a:spcBef>
                <a:spcPts val="2099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53" lvl="6" indent="-330205">
              <a:spcBef>
                <a:spcPts val="2099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61" lvl="7" indent="-330205">
              <a:spcBef>
                <a:spcPts val="2099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68" lvl="8" indent="-330205">
              <a:spcBef>
                <a:spcPts val="2099"/>
              </a:spcBef>
              <a:spcAft>
                <a:spcPts val="2099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6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62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62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2" name="Google Shape;332;p6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3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3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body" idx="3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0" name="Google Shape;340;p6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43" name="Google Shape;343;p64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4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4"/>
          <p:cNvSpPr txBox="1">
            <a:spLocks noGrp="1"/>
          </p:cNvSpPr>
          <p:nvPr>
            <p:ph type="body" idx="3"/>
          </p:nvPr>
        </p:nvSpPr>
        <p:spPr>
          <a:xfrm>
            <a:off x="455619" y="460685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4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7" name="Google Shape;347;p6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body" idx="1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2" name="Google Shape;352;p6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>
            <a:spLocks noGrp="1"/>
          </p:cNvSpPr>
          <p:nvPr>
            <p:ph type="title"/>
          </p:nvPr>
        </p:nvSpPr>
        <p:spPr>
          <a:xfrm>
            <a:off x="455618" y="491681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6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66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8" name="Google Shape;358;p6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7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7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67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4" name="Google Shape;364;p6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7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8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68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body" idx="3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68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2" name="Google Shape;372;p6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5" name="Google Shape;375;p69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9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9"/>
          <p:cNvSpPr txBox="1">
            <a:spLocks noGrp="1"/>
          </p:cNvSpPr>
          <p:nvPr>
            <p:ph type="body" idx="3"/>
          </p:nvPr>
        </p:nvSpPr>
        <p:spPr>
          <a:xfrm>
            <a:off x="455619" y="868681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9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9" name="Google Shape;379;p6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0"/>
          <p:cNvSpPr txBox="1">
            <a:spLocks noGrp="1"/>
          </p:cNvSpPr>
          <p:nvPr>
            <p:ph type="title"/>
          </p:nvPr>
        </p:nvSpPr>
        <p:spPr>
          <a:xfrm>
            <a:off x="455618" y="5036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body" idx="1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4" name="Google Shape;384;p7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1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7" name="Google Shape;387;p7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9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Text">
  <p:cSld name="SEAGLASS 1Col Title | Text">
    <p:bg>
      <p:bgPr>
        <a:solidFill>
          <a:schemeClr val="accent3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72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2" name="Google Shape;392;p7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Text">
  <p:cSld name="SEAGLASS 2Col Title | Text">
    <p:bg>
      <p:bgPr>
        <a:solidFill>
          <a:schemeClr val="accent3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7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73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7" name="Google Shape;397;p7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3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Image">
  <p:cSld name="SEAGLASS Title | Text | Image">
    <p:bg>
      <p:bgPr>
        <a:solidFill>
          <a:schemeClr val="accent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74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3" name="Google Shape;403;p74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4" name="Google Shape;404;p7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HP Image">
  <p:cSld name="SEAGLASS Title | Text | HP Image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455618" y="476183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75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0" name="Google Shape;410;p7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">
  <p:cSld name="SEAGLASS Title">
    <p:bg>
      <p:bgPr>
        <a:solidFill>
          <a:schemeClr val="accent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4" name="Google Shape;414;p7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Subhead | Title | Text">
  <p:cSld name="SEAGLASS 1Col Subhead | Title | Text">
    <p:bg>
      <p:bgPr>
        <a:solidFill>
          <a:schemeClr val="accent3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7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7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0" name="Google Shape;420;p7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Subhead | Title | Text">
  <p:cSld name="SEAGLASS 2Col Subhead | Title | Text">
    <p:bg>
      <p:bgPr>
        <a:solidFill>
          <a:schemeClr val="accent3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8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78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78"/>
          <p:cNvSpPr txBox="1">
            <a:spLocks noGrp="1"/>
          </p:cNvSpPr>
          <p:nvPr>
            <p:ph type="body" idx="2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78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6" name="Google Shape;426;p7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8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Image">
  <p:cSld name="SEAGLASS Subhead | Title | Text | Image">
    <p:bg>
      <p:bgPr>
        <a:solidFill>
          <a:schemeClr val="accent3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9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79"/>
          <p:cNvSpPr>
            <a:spLocks noGrp="1"/>
          </p:cNvSpPr>
          <p:nvPr>
            <p:ph type="pic" idx="2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2" name="Google Shape;432;p79"/>
          <p:cNvSpPr txBox="1">
            <a:spLocks noGrp="1"/>
          </p:cNvSpPr>
          <p:nvPr>
            <p:ph type="body" idx="3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79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4" name="Google Shape;434;p7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HP Image">
  <p:cSld name="SEAGLASS Subhead | Title | Text | HP Image">
    <p:bg>
      <p:bgPr>
        <a:solidFill>
          <a:schemeClr val="accent3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7" name="Google Shape;437;p80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80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0"/>
          <p:cNvSpPr txBox="1">
            <a:spLocks noGrp="1"/>
          </p:cNvSpPr>
          <p:nvPr>
            <p:ph type="body" idx="3"/>
          </p:nvPr>
        </p:nvSpPr>
        <p:spPr>
          <a:xfrm>
            <a:off x="455619" y="460685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0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1" name="Google Shape;441;p8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">
  <p:cSld name="SEAGLASS Subhead |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>
            <a:spLocks noGrp="1"/>
          </p:cNvSpPr>
          <p:nvPr>
            <p:ph type="title"/>
          </p:nvPr>
        </p:nvSpPr>
        <p:spPr>
          <a:xfrm>
            <a:off x="455618" y="731522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81"/>
          <p:cNvSpPr txBox="1">
            <a:spLocks noGrp="1"/>
          </p:cNvSpPr>
          <p:nvPr>
            <p:ph type="body" idx="1"/>
          </p:nvPr>
        </p:nvSpPr>
        <p:spPr>
          <a:xfrm>
            <a:off x="455618" y="460685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81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6" name="Google Shape;446;p8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13" y="1644233"/>
            <a:ext cx="5392199" cy="19764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13" y="3737433"/>
            <a:ext cx="5392199" cy="1646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4351" y="965433"/>
            <a:ext cx="5114700" cy="49269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7" lvl="0" indent="-381006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15" lvl="1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2pPr>
            <a:lvl3pPr marL="1371622" lvl="2" indent="-349255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3pPr>
            <a:lvl4pPr marL="1828831" lvl="3" indent="-349255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4pPr>
            <a:lvl5pPr marL="2286038" lvl="4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5pPr>
            <a:lvl6pPr marL="2743246" lvl="5" indent="-349255">
              <a:spcBef>
                <a:spcPts val="2099"/>
              </a:spcBef>
              <a:spcAft>
                <a:spcPts val="0"/>
              </a:spcAft>
              <a:buSzPts val="1900"/>
              <a:buChar char="■"/>
              <a:defRPr/>
            </a:lvl6pPr>
            <a:lvl7pPr marL="3200453" lvl="6" indent="-349255">
              <a:spcBef>
                <a:spcPts val="2099"/>
              </a:spcBef>
              <a:spcAft>
                <a:spcPts val="0"/>
              </a:spcAft>
              <a:buSzPts val="1900"/>
              <a:buChar char="●"/>
              <a:defRPr/>
            </a:lvl7pPr>
            <a:lvl8pPr marL="3657661" lvl="7" indent="-349255">
              <a:spcBef>
                <a:spcPts val="2099"/>
              </a:spcBef>
              <a:spcAft>
                <a:spcPts val="0"/>
              </a:spcAft>
              <a:buSzPts val="1900"/>
              <a:buChar char="○"/>
              <a:defRPr/>
            </a:lvl8pPr>
            <a:lvl9pPr marL="4114868" lvl="8" indent="-349255">
              <a:spcBef>
                <a:spcPts val="2099"/>
              </a:spcBef>
              <a:spcAft>
                <a:spcPts val="2099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">
  <p:cSld name="SEAGLASS 1Col Title | Subhead | Text">
    <p:bg>
      <p:bgPr>
        <a:solidFill>
          <a:schemeClr val="accent3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2"/>
          <p:cNvSpPr txBox="1">
            <a:spLocks noGrp="1"/>
          </p:cNvSpPr>
          <p:nvPr>
            <p:ph type="title"/>
          </p:nvPr>
        </p:nvSpPr>
        <p:spPr>
          <a:xfrm>
            <a:off x="455618" y="4761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82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82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82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2" name="Google Shape;452;p8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Subhead | Text">
  <p:cSld name="SEAGLASS 2Col Title | Subhead | Text">
    <p:bg>
      <p:bgPr>
        <a:solidFill>
          <a:schemeClr val="accent3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3"/>
          <p:cNvSpPr txBox="1">
            <a:spLocks noGrp="1"/>
          </p:cNvSpPr>
          <p:nvPr>
            <p:ph type="title"/>
          </p:nvPr>
        </p:nvSpPr>
        <p:spPr>
          <a:xfrm>
            <a:off x="455618" y="4881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8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83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8" name="Google Shape;458;p8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3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 | Image">
  <p:cSld name="SEAGLASS 1Col Title | Subhead | Text | Image">
    <p:bg>
      <p:bgPr>
        <a:solidFill>
          <a:schemeClr val="accent3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 txBox="1">
            <a:spLocks noGrp="1"/>
          </p:cNvSpPr>
          <p:nvPr>
            <p:ph type="title"/>
          </p:nvPr>
        </p:nvSpPr>
        <p:spPr>
          <a:xfrm>
            <a:off x="455618" y="4881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84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84"/>
          <p:cNvSpPr txBox="1">
            <a:spLocks noGrp="1"/>
          </p:cNvSpPr>
          <p:nvPr>
            <p:ph type="body" idx="2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84"/>
          <p:cNvSpPr txBox="1">
            <a:spLocks noGrp="1"/>
          </p:cNvSpPr>
          <p:nvPr>
            <p:ph type="body" idx="3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84"/>
          <p:cNvSpPr>
            <a:spLocks noGrp="1"/>
          </p:cNvSpPr>
          <p:nvPr>
            <p:ph type="pic" idx="4"/>
          </p:nvPr>
        </p:nvSpPr>
        <p:spPr>
          <a:xfrm>
            <a:off x="7389890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66" name="Google Shape;466;p8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 | Text | HP Image">
  <p:cSld name="SEAGLASS Title | Subhead | Text | HP Image">
    <p:bg>
      <p:bgPr>
        <a:solidFill>
          <a:schemeClr val="accent3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69" name="Google Shape;469;p85"/>
          <p:cNvSpPr txBox="1">
            <a:spLocks noGrp="1"/>
          </p:cNvSpPr>
          <p:nvPr>
            <p:ph type="title"/>
          </p:nvPr>
        </p:nvSpPr>
        <p:spPr>
          <a:xfrm>
            <a:off x="455618" y="488198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8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85"/>
          <p:cNvSpPr txBox="1">
            <a:spLocks noGrp="1"/>
          </p:cNvSpPr>
          <p:nvPr>
            <p:ph type="body" idx="3"/>
          </p:nvPr>
        </p:nvSpPr>
        <p:spPr>
          <a:xfrm>
            <a:off x="455619" y="868681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85"/>
          <p:cNvSpPr txBox="1">
            <a:spLocks noGrp="1"/>
          </p:cNvSpPr>
          <p:nvPr>
            <p:ph type="body" idx="4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3" name="Google Shape;473;p8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">
  <p:cSld name="SEAGLASS Title | Subhead">
    <p:bg>
      <p:bgPr>
        <a:solidFill>
          <a:schemeClr val="accent3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6"/>
          <p:cNvSpPr txBox="1">
            <a:spLocks noGrp="1"/>
          </p:cNvSpPr>
          <p:nvPr>
            <p:ph type="title"/>
          </p:nvPr>
        </p:nvSpPr>
        <p:spPr>
          <a:xfrm>
            <a:off x="455618" y="4881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6"/>
          <p:cNvSpPr txBox="1">
            <a:spLocks noGrp="1"/>
          </p:cNvSpPr>
          <p:nvPr>
            <p:ph type="body" idx="1"/>
          </p:nvPr>
        </p:nvSpPr>
        <p:spPr>
          <a:xfrm>
            <a:off x="455618" y="868681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86"/>
          <p:cNvSpPr txBox="1">
            <a:spLocks noGrp="1"/>
          </p:cNvSpPr>
          <p:nvPr>
            <p:ph type="body" idx="2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8" name="Google Shape;478;p8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Blank">
  <p:cSld name="SEAGLASS Blank">
    <p:bg>
      <p:bgPr>
        <a:solidFill>
          <a:schemeClr val="accent3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7"/>
          <p:cNvSpPr txBox="1">
            <a:spLocks noGrp="1"/>
          </p:cNvSpPr>
          <p:nvPr>
            <p:ph type="body" idx="1"/>
          </p:nvPr>
        </p:nvSpPr>
        <p:spPr>
          <a:xfrm>
            <a:off x="7508953" y="6432334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7" lvl="0" indent="-228604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15" lvl="1" indent="-228604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22" lvl="2" indent="-342906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31" lvl="3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38" lvl="4" indent="-34290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46" lvl="5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53" lvl="6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61" lvl="7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68" lvl="8" indent="-34290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1" name="Google Shape;481;p8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9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9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94" name="Google Shape;494;p9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90"/>
          <p:cNvSpPr txBox="1">
            <a:spLocks noGrp="1"/>
          </p:cNvSpPr>
          <p:nvPr>
            <p:ph type="title"/>
          </p:nvPr>
        </p:nvSpPr>
        <p:spPr>
          <a:xfrm>
            <a:off x="455625" y="2931050"/>
            <a:ext cx="5304000" cy="320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6" name="Google Shape;496;p90"/>
          <p:cNvSpPr txBox="1">
            <a:spLocks noGrp="1"/>
          </p:cNvSpPr>
          <p:nvPr>
            <p:ph type="subTitle" idx="1"/>
          </p:nvPr>
        </p:nvSpPr>
        <p:spPr>
          <a:xfrm>
            <a:off x="3634834" y="457200"/>
            <a:ext cx="2116199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90"/>
          <p:cNvSpPr txBox="1">
            <a:spLocks noGrp="1"/>
          </p:cNvSpPr>
          <p:nvPr>
            <p:ph type="subTitle" idx="3"/>
          </p:nvPr>
        </p:nvSpPr>
        <p:spPr>
          <a:xfrm>
            <a:off x="455625" y="617220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90"/>
          <p:cNvSpPr txBox="1"/>
          <p:nvPr/>
        </p:nvSpPr>
        <p:spPr>
          <a:xfrm>
            <a:off x="8488776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91"/>
          <p:cNvSpPr txBox="1">
            <a:spLocks noGrp="1"/>
          </p:cNvSpPr>
          <p:nvPr>
            <p:ph type="subTitle" idx="1"/>
          </p:nvPr>
        </p:nvSpPr>
        <p:spPr>
          <a:xfrm>
            <a:off x="3634820" y="457200"/>
            <a:ext cx="3330301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91"/>
          <p:cNvSpPr txBox="1">
            <a:spLocks noGrp="1"/>
          </p:cNvSpPr>
          <p:nvPr>
            <p:ph type="title"/>
          </p:nvPr>
        </p:nvSpPr>
        <p:spPr>
          <a:xfrm>
            <a:off x="455626" y="1593900"/>
            <a:ext cx="11277600" cy="480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3" name="Google Shape;503;p91"/>
          <p:cNvSpPr txBox="1"/>
          <p:nvPr/>
        </p:nvSpPr>
        <p:spPr>
          <a:xfrm>
            <a:off x="8488776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2"/>
          <p:cNvSpPr txBox="1">
            <a:spLocks noGrp="1"/>
          </p:cNvSpPr>
          <p:nvPr>
            <p:ph type="title"/>
          </p:nvPr>
        </p:nvSpPr>
        <p:spPr>
          <a:xfrm>
            <a:off x="455617" y="2364060"/>
            <a:ext cx="8915400" cy="4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9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20" y="18820"/>
            <a:ext cx="8501825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8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2"/>
          <p:cNvSpPr txBox="1">
            <a:spLocks noGrp="1"/>
          </p:cNvSpPr>
          <p:nvPr>
            <p:ph type="subTitle" idx="1"/>
          </p:nvPr>
        </p:nvSpPr>
        <p:spPr>
          <a:xfrm>
            <a:off x="9617152" y="3127275"/>
            <a:ext cx="2116199" cy="64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92"/>
          <p:cNvSpPr txBox="1"/>
          <p:nvPr/>
        </p:nvSpPr>
        <p:spPr>
          <a:xfrm>
            <a:off x="8488776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>
            <a:spLocks noGrp="1"/>
          </p:cNvSpPr>
          <p:nvPr>
            <p:ph type="pic" idx="2"/>
          </p:nvPr>
        </p:nvSpPr>
        <p:spPr>
          <a:xfrm>
            <a:off x="2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17" name="Google Shape;517;p94"/>
          <p:cNvSpPr txBox="1">
            <a:spLocks noGrp="1"/>
          </p:cNvSpPr>
          <p:nvPr>
            <p:ph type="title"/>
          </p:nvPr>
        </p:nvSpPr>
        <p:spPr>
          <a:xfrm>
            <a:off x="737673" y="2570700"/>
            <a:ext cx="109956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9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7" y="457200"/>
            <a:ext cx="1222255" cy="62768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4"/>
          <p:cNvSpPr txBox="1">
            <a:spLocks noGrp="1"/>
          </p:cNvSpPr>
          <p:nvPr>
            <p:ph type="subTitle" idx="1"/>
          </p:nvPr>
        </p:nvSpPr>
        <p:spPr>
          <a:xfrm>
            <a:off x="455625" y="588595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0" name="Google Shape;520;p94"/>
          <p:cNvSpPr txBox="1">
            <a:spLocks noGrp="1"/>
          </p:cNvSpPr>
          <p:nvPr>
            <p:ph type="subTitle" idx="3"/>
          </p:nvPr>
        </p:nvSpPr>
        <p:spPr>
          <a:xfrm>
            <a:off x="9617152" y="5988300"/>
            <a:ext cx="2116199" cy="64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94"/>
          <p:cNvSpPr txBox="1"/>
          <p:nvPr/>
        </p:nvSpPr>
        <p:spPr>
          <a:xfrm>
            <a:off x="8488776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7" lvl="0" indent="-2286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5"/>
          <p:cNvSpPr>
            <a:spLocks noGrp="1"/>
          </p:cNvSpPr>
          <p:nvPr>
            <p:ph type="pic" idx="2"/>
          </p:nvPr>
        </p:nvSpPr>
        <p:spPr>
          <a:xfrm>
            <a:off x="2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24" name="Google Shape;524;p95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26" name="Google Shape;52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Divider B">
    <p:bg>
      <p:bgPr>
        <a:solidFill>
          <a:schemeClr val="lt2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54" t="1279" r="629" b="275"/>
          <a:stretch/>
        </p:blipFill>
        <p:spPr>
          <a:xfrm>
            <a:off x="0" y="0"/>
            <a:ext cx="12188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6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96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6" y="6267555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97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FFFFFF"/>
                </a:solidFill>
              </a:defRPr>
            </a:lvl1pPr>
            <a:lvl2pPr lvl="1" rtl="0">
              <a:buNone/>
              <a:defRPr sz="1000">
                <a:solidFill>
                  <a:srgbClr val="FFFFFF"/>
                </a:solidFill>
              </a:defRPr>
            </a:lvl2pPr>
            <a:lvl3pPr lvl="2" rtl="0">
              <a:buNone/>
              <a:defRPr sz="1000">
                <a:solidFill>
                  <a:srgbClr val="FFFFFF"/>
                </a:solidFill>
              </a:defRPr>
            </a:lvl3pPr>
            <a:lvl4pPr lvl="3" rtl="0">
              <a:buNone/>
              <a:defRPr sz="1000">
                <a:solidFill>
                  <a:srgbClr val="FFFFFF"/>
                </a:solidFill>
              </a:defRPr>
            </a:lvl4pPr>
            <a:lvl5pPr lvl="4" rtl="0">
              <a:buNone/>
              <a:defRPr sz="1000">
                <a:solidFill>
                  <a:srgbClr val="FFFFFF"/>
                </a:solidFill>
              </a:defRPr>
            </a:lvl5pPr>
            <a:lvl6pPr lvl="5" rtl="0">
              <a:buNone/>
              <a:defRPr sz="1000">
                <a:solidFill>
                  <a:srgbClr val="FFFFFF"/>
                </a:solidFill>
              </a:defRPr>
            </a:lvl6pPr>
            <a:lvl7pPr lvl="6" rtl="0">
              <a:buNone/>
              <a:defRPr sz="1000">
                <a:solidFill>
                  <a:srgbClr val="FFFFFF"/>
                </a:solidFill>
              </a:defRPr>
            </a:lvl7pPr>
            <a:lvl8pPr lvl="7" rtl="0">
              <a:buNone/>
              <a:defRPr sz="1000">
                <a:solidFill>
                  <a:srgbClr val="FFFFFF"/>
                </a:solidFill>
              </a:defRPr>
            </a:lvl8pPr>
            <a:lvl9pPr lvl="8" rtl="0">
              <a:buNone/>
              <a:defRPr sz="10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38" name="Google Shape;538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7555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8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3" name="Google Shape;543;p98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45" name="Google Shape;545;p9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A7B17"/>
          </p15:clr>
        </p15:guide>
        <p15:guide id="2" pos="5615" userDrawn="1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9" name="Google Shape;549;p9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0" name="Google Shape;550;p99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51" name="Google Shape;55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56" name="Google Shape;556;p100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7" name="Google Shape;557;p100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58" name="Google Shape;558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62" name="Google Shape;562;p101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1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01"/>
          <p:cNvSpPr txBox="1">
            <a:spLocks noGrp="1"/>
          </p:cNvSpPr>
          <p:nvPr>
            <p:ph type="body" idx="1"/>
          </p:nvPr>
        </p:nvSpPr>
        <p:spPr>
          <a:xfrm>
            <a:off x="455626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4" name="Google Shape;564;p101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5" name="Google Shape;565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0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75" name="Google Shape;575;p103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6" name="Google Shape;576;p10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77" name="Google Shape;57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82" name="Google Shape;582;p104"/>
          <p:cNvSpPr txBox="1">
            <a:spLocks noGrp="1"/>
          </p:cNvSpPr>
          <p:nvPr>
            <p:ph type="body" idx="2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3" name="Google Shape;583;p104"/>
          <p:cNvSpPr txBox="1">
            <a:spLocks noGrp="1"/>
          </p:cNvSpPr>
          <p:nvPr>
            <p:ph type="body" idx="3"/>
          </p:nvPr>
        </p:nvSpPr>
        <p:spPr>
          <a:xfrm>
            <a:off x="62954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4" name="Google Shape;584;p104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85" name="Google Shape;58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0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1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0" name="Google Shape;590;p10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1" name="Google Shape;591;p105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7" lvl="0" indent="-22860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15" lvl="1" indent="-34290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22" lvl="2" indent="-33020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31" lvl="3" indent="-31750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38" lvl="4" indent="-30480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46" lvl="5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53" lvl="6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61" lvl="7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68" lvl="8" indent="-3048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105"/>
          <p:cNvSpPr txBox="1">
            <a:spLocks noGrp="1"/>
          </p:cNvSpPr>
          <p:nvPr>
            <p:ph type="sldNum" idx="12"/>
          </p:nvPr>
        </p:nvSpPr>
        <p:spPr>
          <a:xfrm>
            <a:off x="11438849" y="6400800"/>
            <a:ext cx="294601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93" name="Google Shape;59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6" y="6262542"/>
            <a:ext cx="685801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0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9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32.xml"/><Relationship Id="rId50" Type="http://schemas.openxmlformats.org/officeDocument/2006/relationships/slideLayout" Target="../slideLayouts/slideLayout135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30.xml"/><Relationship Id="rId53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16.xml"/><Relationship Id="rId44" Type="http://schemas.openxmlformats.org/officeDocument/2006/relationships/slideLayout" Target="../slideLayouts/slideLayout129.xml"/><Relationship Id="rId52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20.xml"/><Relationship Id="rId43" Type="http://schemas.openxmlformats.org/officeDocument/2006/relationships/slideLayout" Target="../slideLayouts/slideLayout128.xml"/><Relationship Id="rId48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26.xml"/><Relationship Id="rId54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21.xml"/><Relationship Id="rId49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5618" y="460685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6" y="1810776"/>
            <a:ext cx="8915492" cy="413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pos="287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032" userDrawn="1">
          <p15:clr>
            <a:srgbClr val="F26B43"/>
          </p15:clr>
        </p15:guide>
        <p15:guide id="6" pos="7391" userDrawn="1">
          <p15:clr>
            <a:srgbClr val="F26B43"/>
          </p15:clr>
        </p15:guide>
        <p15:guide id="7" orient="horz" pos="3888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4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88"/>
          <p:cNvSpPr txBox="1">
            <a:spLocks noGrp="1"/>
          </p:cNvSpPr>
          <p:nvPr>
            <p:ph type="body" idx="1"/>
          </p:nvPr>
        </p:nvSpPr>
        <p:spPr>
          <a:xfrm>
            <a:off x="457205" y="1810776"/>
            <a:ext cx="89154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5" name="Google Shape;485;p88"/>
          <p:cNvSpPr txBox="1">
            <a:spLocks noGrp="1"/>
          </p:cNvSpPr>
          <p:nvPr>
            <p:ph type="sldNum" idx="12"/>
          </p:nvPr>
        </p:nvSpPr>
        <p:spPr>
          <a:xfrm>
            <a:off x="11406192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pos="287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032" userDrawn="1">
          <p15:clr>
            <a:srgbClr val="F26B43"/>
          </p15:clr>
        </p15:guide>
        <p15:guide id="6" pos="7391" userDrawn="1">
          <p15:clr>
            <a:srgbClr val="F26B43"/>
          </p15:clr>
        </p15:guide>
        <p15:guide id="7" orient="horz" pos="3888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oklahomaworks.gov/wp-content/uploads/2018/01/Build-your-ideal-workforce-through-apprenticeship.-Header.jpg" TargetMode="External"/><Relationship Id="rId3" Type="http://schemas.openxmlformats.org/officeDocument/2006/relationships/hyperlink" Target="https://csrc.nist.gov/publications/detail/sp/800-154/draft" TargetMode="External"/><Relationship Id="rId7" Type="http://schemas.openxmlformats.org/officeDocument/2006/relationships/hyperlink" Target="https://www.wired.com/2002/01/bill-gates-trustworthy-computin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www.youtube.com/watch?v=DusPiguYq2w" TargetMode="External"/><Relationship Id="rId5" Type="http://schemas.openxmlformats.org/officeDocument/2006/relationships/hyperlink" Target="http://download.microsoft.com/download/F/7/D/F7D6B14F-0149-4FE8-A00F-0B9858404D85/Simplified%20Implementation%20of%20the%20SDL.doc" TargetMode="External"/><Relationship Id="rId4" Type="http://schemas.openxmlformats.org/officeDocument/2006/relationships/hyperlink" Target="https://www.youtube.com/watch?v=Fmp9UFjPiJ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tonomy/AVCD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www.synopsys.com/blogs/software-security/wp-content/uploads/2015/08/threat-modeling-glossary-diagram.jpg" TargetMode="External"/><Relationship Id="rId5" Type="http://schemas.openxmlformats.org/officeDocument/2006/relationships/hyperlink" Target="https://web.archive.org/web/20161101093537/https:/www.cigital.com/blog/threat-modeling-vocabulary/" TargetMode="External"/><Relationship Id="rId4" Type="http://schemas.openxmlformats.org/officeDocument/2006/relationships/hyperlink" Target="https://youtube.com/@AVCD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>
            <a:spLocks noGrp="1"/>
          </p:cNvSpPr>
          <p:nvPr>
            <p:ph type="title"/>
          </p:nvPr>
        </p:nvSpPr>
        <p:spPr>
          <a:xfrm>
            <a:off x="668910" y="1815384"/>
            <a:ext cx="10851007" cy="322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5400" dirty="0"/>
              <a:t>Threat Modeling Overview</a:t>
            </a:r>
            <a:endParaRPr sz="6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5F0EE-3344-3E43-B412-5327D36C6F8A}"/>
              </a:ext>
            </a:extLst>
          </p:cNvPr>
          <p:cNvSpPr/>
          <p:nvPr/>
        </p:nvSpPr>
        <p:spPr>
          <a:xfrm>
            <a:off x="10741247" y="5270394"/>
            <a:ext cx="963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 6</a:t>
            </a:r>
          </a:p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2025-04-16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D8A9C-5CEA-AD48-B075-78C4F71699EB}"/>
              </a:ext>
            </a:extLst>
          </p:cNvPr>
          <p:cNvSpPr/>
          <p:nvPr/>
        </p:nvSpPr>
        <p:spPr>
          <a:xfrm>
            <a:off x="668909" y="5208838"/>
            <a:ext cx="6374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Charles Wilson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Staff Product Cybersecurity Architect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What is a Threat Model?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FECB3-BD52-F9D4-014B-4A953C0546C0}"/>
              </a:ext>
            </a:extLst>
          </p:cNvPr>
          <p:cNvSpPr txBox="1"/>
          <p:nvPr/>
        </p:nvSpPr>
        <p:spPr>
          <a:xfrm>
            <a:off x="455495" y="1169721"/>
            <a:ext cx="11277833" cy="1785104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marL="230188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representation of a system's data flows, data stores and interactors</a:t>
            </a:r>
          </a:p>
          <a:p>
            <a:pPr marL="230188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collection of views of a system</a:t>
            </a:r>
          </a:p>
          <a:p>
            <a:pPr marL="230188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engineering design document</a:t>
            </a:r>
          </a:p>
        </p:txBody>
      </p:sp>
    </p:spTree>
    <p:extLst>
      <p:ext uri="{BB962C8B-B14F-4D97-AF65-F5344CB8AC3E}">
        <p14:creationId xmlns:p14="http://schemas.microsoft.com/office/powerpoint/2010/main" val="69925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Modeling Lifecycle </a:t>
            </a:r>
            <a:r>
              <a:rPr lang="en" baseline="30000" dirty="0">
                <a:solidFill>
                  <a:srgbClr val="FF0000"/>
                </a:solidFill>
              </a:rPr>
              <a:t>*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4123-C2F7-BCB2-8385-CCAA25C0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588" y="985083"/>
            <a:ext cx="5351648" cy="5412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8D168C-E7C0-F60A-B86A-98050246BDC9}"/>
              </a:ext>
            </a:extLst>
          </p:cNvPr>
          <p:cNvSpPr txBox="1"/>
          <p:nvPr/>
        </p:nvSpPr>
        <p:spPr>
          <a:xfrm>
            <a:off x="3659815" y="6555783"/>
            <a:ext cx="4869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*</a:t>
            </a:r>
            <a:r>
              <a:rPr lang="en-US" sz="1100" dirty="0"/>
              <a:t> from NIST’s </a:t>
            </a:r>
            <a:r>
              <a:rPr lang="en-US" sz="1100" b="1" dirty="0"/>
              <a:t>Guide to Data-Centric System Threat Modeling </a:t>
            </a:r>
          </a:p>
        </p:txBody>
      </p:sp>
    </p:spTree>
    <p:extLst>
      <p:ext uri="{BB962C8B-B14F-4D97-AF65-F5344CB8AC3E}">
        <p14:creationId xmlns:p14="http://schemas.microsoft.com/office/powerpoint/2010/main" val="161545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>
          <a:extLst>
            <a:ext uri="{FF2B5EF4-FFF2-40B4-BE49-F238E27FC236}">
              <a16:creationId xmlns:a16="http://schemas.microsoft.com/office/drawing/2014/main" id="{C2DA4BF7-5DC8-3022-3379-B95EB7AE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B773EF-A289-163F-E9E9-641BF9594015}"/>
              </a:ext>
            </a:extLst>
          </p:cNvPr>
          <p:cNvCxnSpPr>
            <a:cxnSpLocks/>
          </p:cNvCxnSpPr>
          <p:nvPr/>
        </p:nvCxnSpPr>
        <p:spPr>
          <a:xfrm flipV="1">
            <a:off x="6027805" y="1268320"/>
            <a:ext cx="3905090" cy="3931210"/>
          </a:xfrm>
          <a:prstGeom prst="line">
            <a:avLst/>
          </a:prstGeom>
          <a:ln>
            <a:solidFill>
              <a:srgbClr val="EACAE2">
                <a:alpha val="14943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0D8BD2-9CBC-12EA-BC5A-F3D8096C080B}"/>
              </a:ext>
            </a:extLst>
          </p:cNvPr>
          <p:cNvCxnSpPr>
            <a:cxnSpLocks/>
          </p:cNvCxnSpPr>
          <p:nvPr/>
        </p:nvCxnSpPr>
        <p:spPr>
          <a:xfrm flipH="1" flipV="1">
            <a:off x="11456894" y="1268320"/>
            <a:ext cx="596376" cy="3931210"/>
          </a:xfrm>
          <a:prstGeom prst="line">
            <a:avLst/>
          </a:prstGeom>
          <a:ln>
            <a:solidFill>
              <a:srgbClr val="EACAE2">
                <a:alpha val="15099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9" name="Google Shape;1199;p156">
            <a:extLst>
              <a:ext uri="{FF2B5EF4-FFF2-40B4-BE49-F238E27FC236}">
                <a16:creationId xmlns:a16="http://schemas.microsoft.com/office/drawing/2014/main" id="{4EA8616C-F66D-DBC4-1B16-82E6C0175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Modeling Lifecycle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44638-C1F0-A941-B009-446478E8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4" y="985083"/>
            <a:ext cx="5351648" cy="54122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82D6E0-9B9A-5AE3-E874-BA0D2381C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895" y="177445"/>
            <a:ext cx="2120376" cy="1090875"/>
          </a:xfrm>
          <a:prstGeom prst="rect">
            <a:avLst/>
          </a:prstGeom>
        </p:spPr>
      </p:pic>
      <p:pic>
        <p:nvPicPr>
          <p:cNvPr id="9" name="Picture 8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DF8F2C69-7D09-2A58-7FA4-363A1FD8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05" y="2192226"/>
            <a:ext cx="6025465" cy="300730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5410593-2520-E0A7-1056-C0AD95FE86D6}"/>
              </a:ext>
            </a:extLst>
          </p:cNvPr>
          <p:cNvSpPr/>
          <p:nvPr/>
        </p:nvSpPr>
        <p:spPr>
          <a:xfrm>
            <a:off x="9932895" y="460684"/>
            <a:ext cx="1523999" cy="807636"/>
          </a:xfrm>
          <a:prstGeom prst="roundRect">
            <a:avLst>
              <a:gd name="adj" fmla="val 88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ACA213-1C09-7AEF-E205-CA772100C2CE}"/>
              </a:ext>
            </a:extLst>
          </p:cNvPr>
          <p:cNvSpPr/>
          <p:nvPr/>
        </p:nvSpPr>
        <p:spPr>
          <a:xfrm>
            <a:off x="6027805" y="2366681"/>
            <a:ext cx="6025465" cy="2832849"/>
          </a:xfrm>
          <a:prstGeom prst="roundRect">
            <a:avLst>
              <a:gd name="adj" fmla="val 45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1861F7-4EF1-BCCB-A036-4563CD7045C5}"/>
              </a:ext>
            </a:extLst>
          </p:cNvPr>
          <p:cNvCxnSpPr/>
          <p:nvPr/>
        </p:nvCxnSpPr>
        <p:spPr>
          <a:xfrm flipV="1">
            <a:off x="6042212" y="460684"/>
            <a:ext cx="3890683" cy="1905997"/>
          </a:xfrm>
          <a:prstGeom prst="line">
            <a:avLst/>
          </a:prstGeom>
          <a:ln>
            <a:solidFill>
              <a:srgbClr val="EACAE2">
                <a:alpha val="15130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6BF2F0-10A0-1AA5-2333-7432BCE4CAC4}"/>
              </a:ext>
            </a:extLst>
          </p:cNvPr>
          <p:cNvCxnSpPr>
            <a:cxnSpLocks/>
          </p:cNvCxnSpPr>
          <p:nvPr/>
        </p:nvCxnSpPr>
        <p:spPr>
          <a:xfrm flipH="1" flipV="1">
            <a:off x="11456894" y="460684"/>
            <a:ext cx="596376" cy="1905997"/>
          </a:xfrm>
          <a:prstGeom prst="line">
            <a:avLst/>
          </a:prstGeom>
          <a:ln>
            <a:solidFill>
              <a:srgbClr val="EACAE2">
                <a:alpha val="15047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0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1BCBB63C-6D71-69B3-CAAA-6F0400B4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0" y="1509482"/>
            <a:ext cx="11731433" cy="4317167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Modeling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75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ystem model&#10;&#10;AI-generated content may be incorrect.">
            <a:extLst>
              <a:ext uri="{FF2B5EF4-FFF2-40B4-BE49-F238E27FC236}">
                <a16:creationId xmlns:a16="http://schemas.microsoft.com/office/drawing/2014/main" id="{6030BCED-5A5A-19C6-727A-FC50D6DA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8" y="985083"/>
            <a:ext cx="4997768" cy="5473746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Model Creation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61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F299BA-E5AB-216D-11DB-AD712BAF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75" y="1096597"/>
            <a:ext cx="6828473" cy="54878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Simple System – Block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2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6765DFF-8E1E-280F-970F-3CAF558E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60" y="1042464"/>
            <a:ext cx="7508394" cy="5618000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Simple System – DFD (high-level 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7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me&#10;&#10;AI-generated content may be incorrect.">
            <a:extLst>
              <a:ext uri="{FF2B5EF4-FFF2-40B4-BE49-F238E27FC236}">
                <a16:creationId xmlns:a16="http://schemas.microsoft.com/office/drawing/2014/main" id="{AFB3DDB5-4738-0143-5E3E-F17EF0B8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11" y="985083"/>
            <a:ext cx="6050597" cy="5446722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Model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25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>
          <a:extLst>
            <a:ext uri="{FF2B5EF4-FFF2-40B4-BE49-F238E27FC236}">
              <a16:creationId xmlns:a16="http://schemas.microsoft.com/office/drawing/2014/main" id="{F9AD53CE-0F38-4FE3-ED03-4FC5B2E7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>
            <a:extLst>
              <a:ext uri="{FF2B5EF4-FFF2-40B4-BE49-F238E27FC236}">
                <a16:creationId xmlns:a16="http://schemas.microsoft.com/office/drawing/2014/main" id="{7C94C181-68A4-6B67-9539-682163568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DFD Analysis</a:t>
            </a:r>
            <a:endParaRPr dirty="0"/>
          </a:p>
        </p:txBody>
      </p:sp>
      <p:pic>
        <p:nvPicPr>
          <p:cNvPr id="6" name="Picture 5" descr="A red dotted line with blue text&#10;&#10;AI-generated content may be incorrect.">
            <a:extLst>
              <a:ext uri="{FF2B5EF4-FFF2-40B4-BE49-F238E27FC236}">
                <a16:creationId xmlns:a16="http://schemas.microsoft.com/office/drawing/2014/main" id="{B0C4D6B0-6501-4EF8-F972-F0AA4994B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12" y="1257300"/>
            <a:ext cx="533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7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Resource Access Working Model</a:t>
            </a:r>
            <a:endParaRPr dirty="0"/>
          </a:p>
        </p:txBody>
      </p:sp>
      <p:pic>
        <p:nvPicPr>
          <p:cNvPr id="4" name="Picture 3" descr="A diagram of a log and resource owner&#10;&#10;AI-generated content may be incorrect.">
            <a:extLst>
              <a:ext uri="{FF2B5EF4-FFF2-40B4-BE49-F238E27FC236}">
                <a16:creationId xmlns:a16="http://schemas.microsoft.com/office/drawing/2014/main" id="{46DAD791-03FB-BDD8-9C3B-25468091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997" y="1100359"/>
            <a:ext cx="2710083" cy="54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Training Path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1944-9D2E-B660-DF63-98B36A59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2" y="326959"/>
            <a:ext cx="10704920" cy="62040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767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>
          <a:extLst>
            <a:ext uri="{FF2B5EF4-FFF2-40B4-BE49-F238E27FC236}">
              <a16:creationId xmlns:a16="http://schemas.microsoft.com/office/drawing/2014/main" id="{0D6B6F1B-ECE8-65A1-5C5F-ABB88969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>
            <a:extLst>
              <a:ext uri="{FF2B5EF4-FFF2-40B4-BE49-F238E27FC236}">
                <a16:creationId xmlns:a16="http://schemas.microsoft.com/office/drawing/2014/main" id="{F2FBEDED-026A-D88B-4D17-17FA277A8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Resource Access Working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0D1A7-3A9A-C4CD-BD8F-AC8AA75B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15" y="1100359"/>
            <a:ext cx="7830242" cy="54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Resource Access Working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BB182-2F78-709D-2092-2AF5493B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15" y="1100360"/>
            <a:ext cx="8610268" cy="54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threat model&#10;&#10;AI-generated content may be incorrect.">
            <a:extLst>
              <a:ext uri="{FF2B5EF4-FFF2-40B4-BE49-F238E27FC236}">
                <a16:creationId xmlns:a16="http://schemas.microsoft.com/office/drawing/2014/main" id="{3074023E-074E-F54D-AB4D-6BBC54B8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82" y="983325"/>
            <a:ext cx="6175058" cy="5452067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Candidate Triage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70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2EE45-E151-75FE-89F9-94F644C82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3" y="1112925"/>
            <a:ext cx="7862978" cy="5558808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Threat Modeling </a:t>
            </a:r>
            <a:r>
              <a:rPr lang="en" dirty="0"/>
              <a:t>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7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Mitigation Verification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6B26E-E891-5AD8-8D41-34F2B82B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9" y="1077755"/>
            <a:ext cx="9997944" cy="51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43E97D8-60B8-36F3-024E-2C05DFAE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76" y="808748"/>
            <a:ext cx="6647187" cy="58986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40EA84-3C70-838E-39A7-924B5ABAF976}"/>
              </a:ext>
            </a:extLst>
          </p:cNvPr>
          <p:cNvSpPr/>
          <p:nvPr/>
        </p:nvSpPr>
        <p:spPr>
          <a:xfrm>
            <a:off x="6001173" y="3132861"/>
            <a:ext cx="3506441" cy="1963877"/>
          </a:xfrm>
          <a:prstGeom prst="rect">
            <a:avLst/>
          </a:prstGeom>
          <a:solidFill>
            <a:schemeClr val="bg1">
              <a:lumMod val="75000"/>
              <a:alpha val="25098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2B0500E9-6DB4-DE88-8F20-8C43F482C5EC}"/>
              </a:ext>
            </a:extLst>
          </p:cNvPr>
          <p:cNvSpPr/>
          <p:nvPr/>
        </p:nvSpPr>
        <p:spPr>
          <a:xfrm rot="5400000">
            <a:off x="4206390" y="3596790"/>
            <a:ext cx="2553546" cy="1036020"/>
          </a:xfrm>
          <a:prstGeom prst="trapezoid">
            <a:avLst>
              <a:gd name="adj" fmla="val 28905"/>
            </a:avLst>
          </a:prstGeom>
          <a:solidFill>
            <a:schemeClr val="accent5">
              <a:lumMod val="20000"/>
              <a:lumOff val="80000"/>
              <a:alpha val="49942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F89E4-FD27-F1A7-31BD-C4C51EEFBC0B}"/>
              </a:ext>
            </a:extLst>
          </p:cNvPr>
          <p:cNvSpPr/>
          <p:nvPr/>
        </p:nvSpPr>
        <p:spPr>
          <a:xfrm>
            <a:off x="562186" y="2838027"/>
            <a:ext cx="4402967" cy="2553546"/>
          </a:xfrm>
          <a:prstGeom prst="rect">
            <a:avLst/>
          </a:prstGeom>
          <a:solidFill>
            <a:schemeClr val="bg1">
              <a:lumMod val="85000"/>
              <a:alpha val="6006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V-model View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61F40-1676-F4A8-B2AF-AE99F10A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57" y="2970227"/>
            <a:ext cx="4141330" cy="22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1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757BAC-49DC-E95D-BC0A-106467C2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96" y="1112926"/>
            <a:ext cx="8619031" cy="5558807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Threat Model Review Feedback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52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A2ADBF-13F1-8937-91E4-97FBA4F8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06" y="985083"/>
            <a:ext cx="9041411" cy="57784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AVCDL on GitHub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38D5AC-F2CE-EEDF-F93C-BC5BEDC13283}"/>
              </a:ext>
            </a:extLst>
          </p:cNvPr>
          <p:cNvSpPr/>
          <p:nvPr/>
        </p:nvSpPr>
        <p:spPr>
          <a:xfrm>
            <a:off x="6476383" y="522829"/>
            <a:ext cx="525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https://github.com/AVCDL/AVCDL </a:t>
            </a:r>
          </a:p>
        </p:txBody>
      </p:sp>
    </p:spTree>
    <p:extLst>
      <p:ext uri="{BB962C8B-B14F-4D97-AF65-F5344CB8AC3E}">
        <p14:creationId xmlns:p14="http://schemas.microsoft.com/office/powerpoint/2010/main" val="3193228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on YouTube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38D5AC-F2CE-EEDF-F93C-BC5BEDC13283}"/>
              </a:ext>
            </a:extLst>
          </p:cNvPr>
          <p:cNvSpPr/>
          <p:nvPr/>
        </p:nvSpPr>
        <p:spPr>
          <a:xfrm>
            <a:off x="5900286" y="522828"/>
            <a:ext cx="583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https://youtube.com/@AVCDL/playlists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83915-CD51-8649-DDBF-0EC12D74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67" y="1034903"/>
            <a:ext cx="8309038" cy="5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91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Next Steps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1944-9D2E-B660-DF63-98B36A59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2" y="326959"/>
            <a:ext cx="10704920" cy="62040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230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805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4"/>
            <a:ext cx="11277590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References (1 of 2)</a:t>
            </a:r>
            <a:endParaRPr dirty="0"/>
          </a:p>
        </p:txBody>
      </p:sp>
      <p:sp>
        <p:nvSpPr>
          <p:cNvPr id="2" name="Google Shape;879;p147">
            <a:extLst>
              <a:ext uri="{FF2B5EF4-FFF2-40B4-BE49-F238E27FC236}">
                <a16:creationId xmlns:a16="http://schemas.microsoft.com/office/drawing/2014/main" id="{EE699A1B-DC13-C84D-9B67-3E4E126EE2B9}"/>
              </a:ext>
            </a:extLst>
          </p:cNvPr>
          <p:cNvSpPr txBox="1">
            <a:spLocks/>
          </p:cNvSpPr>
          <p:nvPr/>
        </p:nvSpPr>
        <p:spPr>
          <a:xfrm>
            <a:off x="455616" y="1146448"/>
            <a:ext cx="11277592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The Security Development Lifecycle (Michael Howard and Steve Lipner)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Threat Modeling: Designing for Security (Adam Shostack)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Guide to Data-Centric System Threat Modeling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https://csrc.nist.gov/publications/detail/sp/800-154/draft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NDC 2018: Threat Modeling: Uncover Vulnerabilities Without Looking at Code (video)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https://www.youtube.com/watch?v=Fmp9UFjPiJs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Microsoft Security Development Lifecycle (SDL) - simplified implementation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http://download.microsoft.com/download/F/7/D/F7D6B14F-0149-4FE8-A00F-0B9858404D85/Simplified Implementation of the SDL.doc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Threat Modeling for IoT Systems (video)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https://www.youtube.com/watch?v=DusPiguYq2w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Trustworthy Computing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https://www.wired.com/2002/01/bill-gates-trustworthy-computing/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</a:pPr>
            <a:r>
              <a:rPr lang="en-US" b="1" dirty="0"/>
              <a:t>Commercial Kitchen Image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https://oklahomaworks.gov/wp-content/uploads/2018/01/Build-your-ideal-workforce-through-apprenticeship.-Header.jpg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7400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4"/>
            <a:ext cx="11277590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References (2 of 2)</a:t>
            </a:r>
            <a:endParaRPr dirty="0"/>
          </a:p>
        </p:txBody>
      </p:sp>
      <p:sp>
        <p:nvSpPr>
          <p:cNvPr id="2" name="Google Shape;879;p147">
            <a:extLst>
              <a:ext uri="{FF2B5EF4-FFF2-40B4-BE49-F238E27FC236}">
                <a16:creationId xmlns:a16="http://schemas.microsoft.com/office/drawing/2014/main" id="{DE8A9917-F853-C175-0BD0-A65EC43610D9}"/>
              </a:ext>
            </a:extLst>
          </p:cNvPr>
          <p:cNvSpPr txBox="1">
            <a:spLocks/>
          </p:cNvSpPr>
          <p:nvPr/>
        </p:nvSpPr>
        <p:spPr>
          <a:xfrm>
            <a:off x="455616" y="1146448"/>
            <a:ext cx="11277592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AVCDL (GitHub)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https://github.com/AVCDL/AVCDL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AVCDL (YouTube)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https://youtube.com/@AVCDL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Threat Modeling Report (AVCDL secondary document)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Understanding Verification and Validation in an AVCDL Context (AVCDL elaboration document)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Understanding Cybersecurity Risk Freshness in an AVCDL Context (AVCDL elaboration document)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Threat Modeling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Vocabulary (capture of 11 May 2011 blog post)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https://web.archive.org/web/20161101093537/https://www.cigital.com/blog/threat-modeling-vocabulary/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Threat Modeling Glossary Diagram (for above blog post capture)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https://www.synopsys.com/blogs/software-security/wp-content/uploads/2015/08/threat-modeling-glossary-diagram.jpg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0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5F0582-AE2A-125B-8132-4E49C0C41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34"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9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oklahomaworks.gov/wp-content/uploads/2018/01/Build-your-ideal-workforce-through-apprenticeship.-Header.jpg">
            <a:extLst>
              <a:ext uri="{FF2B5EF4-FFF2-40B4-BE49-F238E27FC236}">
                <a16:creationId xmlns:a16="http://schemas.microsoft.com/office/drawing/2014/main" id="{23BFF59B-A8C7-A162-048F-6AA2FB8A5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1" r="19941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76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Design Deficiencies vs Implementation Defects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6B26E-E891-5AD8-8D41-34F2B82B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9" y="1077755"/>
            <a:ext cx="9997944" cy="51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5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0443C-3548-267A-00B8-D1E6E652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6" y="1077752"/>
            <a:ext cx="9997940" cy="5741113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Design Deficiencies vs Implementation Defects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58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A9727-6617-D05B-0D17-D359DB48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5" y="1077752"/>
            <a:ext cx="9997943" cy="5741115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Design Deficiencies vs Implementation Defects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39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9E07E-2839-F839-48F9-5B26C254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4" y="826616"/>
            <a:ext cx="11308114" cy="5568696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8" y="460684"/>
            <a:ext cx="11277833" cy="524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Terminology </a:t>
            </a:r>
            <a:r>
              <a:rPr lang="en" baseline="30000" dirty="0">
                <a:solidFill>
                  <a:srgbClr val="FF0000"/>
                </a:solidFill>
              </a:rPr>
              <a:t>*</a:t>
            </a:r>
            <a:endParaRPr baseline="30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A4683-3503-A3BB-6232-F58393C52B4E}"/>
              </a:ext>
            </a:extLst>
          </p:cNvPr>
          <p:cNvSpPr txBox="1"/>
          <p:nvPr/>
        </p:nvSpPr>
        <p:spPr>
          <a:xfrm>
            <a:off x="3659815" y="6555783"/>
            <a:ext cx="4869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*</a:t>
            </a:r>
            <a:r>
              <a:rPr lang="en-US" sz="1100" dirty="0"/>
              <a:t> based on threat modeling glossary diagram by Steven and Migues (2011) </a:t>
            </a:r>
          </a:p>
        </p:txBody>
      </p:sp>
    </p:spTree>
    <p:extLst>
      <p:ext uri="{BB962C8B-B14F-4D97-AF65-F5344CB8AC3E}">
        <p14:creationId xmlns:p14="http://schemas.microsoft.com/office/powerpoint/2010/main" val="22998424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214563</TotalTime>
  <Words>2591</Words>
  <Application>Microsoft Macintosh PowerPoint</Application>
  <PresentationFormat>Custom</PresentationFormat>
  <Paragraphs>507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Merriweather Sans</vt:lpstr>
      <vt:lpstr>Times New Roman</vt:lpstr>
      <vt:lpstr>Roboto Medium</vt:lpstr>
      <vt:lpstr>Calibri</vt:lpstr>
      <vt:lpstr>Courier New</vt:lpstr>
      <vt:lpstr>Roboto Light</vt:lpstr>
      <vt:lpstr>Poppins Medium</vt:lpstr>
      <vt:lpstr>Roboto</vt:lpstr>
      <vt:lpstr>Simple Light</vt:lpstr>
      <vt:lpstr>Motional Masters</vt:lpstr>
      <vt:lpstr>Motional Masters</vt:lpstr>
      <vt:lpstr>Threat Modeling Overview</vt:lpstr>
      <vt:lpstr>Training Path</vt:lpstr>
      <vt:lpstr>Introduction</vt:lpstr>
      <vt:lpstr>Introduction</vt:lpstr>
      <vt:lpstr>Introduction</vt:lpstr>
      <vt:lpstr>Design Deficiencies vs Implementation Defects</vt:lpstr>
      <vt:lpstr>Design Deficiencies vs Implementation Defects</vt:lpstr>
      <vt:lpstr>Design Deficiencies vs Implementation Defects</vt:lpstr>
      <vt:lpstr>Terminology *</vt:lpstr>
      <vt:lpstr>What is a Threat Model?</vt:lpstr>
      <vt:lpstr>Threat Modeling Lifecycle *</vt:lpstr>
      <vt:lpstr>Threat Modeling Lifecycle</vt:lpstr>
      <vt:lpstr>Threat Modeling Process</vt:lpstr>
      <vt:lpstr>Model Creation</vt:lpstr>
      <vt:lpstr>Simple System – Block View</vt:lpstr>
      <vt:lpstr>Simple System – DFD (high-level view)</vt:lpstr>
      <vt:lpstr>Model Analysis</vt:lpstr>
      <vt:lpstr>DFD Analysis</vt:lpstr>
      <vt:lpstr>Resource Access Working Model</vt:lpstr>
      <vt:lpstr>Resource Access Working Model</vt:lpstr>
      <vt:lpstr>Resource Access Working Model</vt:lpstr>
      <vt:lpstr>Threat Candidate Triage</vt:lpstr>
      <vt:lpstr>Threat Modeling Feedback</vt:lpstr>
      <vt:lpstr>Threat Mitigation Verification</vt:lpstr>
      <vt:lpstr>V-model View</vt:lpstr>
      <vt:lpstr>Threat Model Review Feedback</vt:lpstr>
      <vt:lpstr>AVCDL on GitHub</vt:lpstr>
      <vt:lpstr>AVCDL on YouTube</vt:lpstr>
      <vt:lpstr>Next Steps</vt:lpstr>
      <vt:lpstr>References (1 of 2)</vt:lpstr>
      <vt:lpstr>References (2 of 2)</vt:lpstr>
    </vt:vector>
  </TitlesOfParts>
  <Manager/>
  <Company>Torc Robotics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Modeling Overview (training)</dc:title>
  <dc:subject>threat modeling (overview)</dc:subject>
  <dc:creator>Charles Wilson</dc:creator>
  <cp:keywords>cybersecurity, threat modeling</cp:keywords>
  <dc:description/>
  <cp:lastModifiedBy>Charles Wilson</cp:lastModifiedBy>
  <cp:revision>421</cp:revision>
  <cp:lastPrinted>2023-05-08T17:44:42Z</cp:lastPrinted>
  <dcterms:modified xsi:type="dcterms:W3CDTF">2025-04-16T17:56:43Z</dcterms:modified>
  <cp:category>cybersecurity</cp:category>
</cp:coreProperties>
</file>